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5" r:id="rId2"/>
    <p:sldId id="266" r:id="rId3"/>
    <p:sldId id="267" r:id="rId4"/>
    <p:sldId id="26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55B"/>
    <a:srgbClr val="F9DDAD"/>
    <a:srgbClr val="F59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2C663-CC14-4944-AAB8-68AE0AAA4953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CE420-7251-45F3-9496-9F59844C941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52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299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1f9757ef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1f9757ef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1f9757efd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1f9757efd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644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1f9757ef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1f9757ef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356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1c5d1fe3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1c5d1fe3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574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1c5d1fe33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1c5d1fe33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814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1c5d1fe33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1c5d1fe33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1226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1c5d1fe33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1c5d1fe33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541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1c5d1fe3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1c5d1fe3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302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1c5d1fe3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1c5d1fe3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95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1c5d1fe33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1c5d1fe33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924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1f9757efd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1f9757efd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001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1c5d1fe33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1c5d1fe33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017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1c5d1fe33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1c5d1fe33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544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1c5d1fe33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1c5d1fe33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59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1c5d1fe3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1c5d1fe33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3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f9757ef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f9757ef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48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f9757ef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1f9757efd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635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ae5f80a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ae5f80a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57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f9757ef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f9757ef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67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1f9757efd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1f9757efd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852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1c5d1fe33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1c5d1fe33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484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naslo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9DDA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4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vertikaln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0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n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3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1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lo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9DDA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39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slov i 2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eđe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a opisom sli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5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a opisom sli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s-Latn-BA" smtClean="0"/>
              <a:t>Kliknite da biste uredili stilove prototipa naslova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978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s-Latn-BA" smtClean="0"/>
              <a:t>Kliknite da biste uredili stilove teksta prototipa</a:t>
            </a:r>
          </a:p>
          <a:p>
            <a:pPr lvl="1"/>
            <a:r>
              <a:rPr lang="bs-Latn-BA" smtClean="0"/>
              <a:t>Drugi nivo</a:t>
            </a:r>
          </a:p>
          <a:p>
            <a:pPr lvl="2"/>
            <a:r>
              <a:rPr lang="bs-Latn-BA" smtClean="0"/>
              <a:t>Treći nivo</a:t>
            </a:r>
          </a:p>
          <a:p>
            <a:pPr lvl="3"/>
            <a:r>
              <a:rPr lang="bs-Latn-BA" smtClean="0"/>
              <a:t>Četvrti nivo</a:t>
            </a:r>
          </a:p>
          <a:p>
            <a:pPr lvl="4"/>
            <a:r>
              <a:rPr lang="bs-Latn-BA" smtClean="0"/>
              <a:t>Peti nivo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9DDAD"/>
                </a:solidFill>
              </a:defRPr>
            </a:lvl1pPr>
          </a:lstStyle>
          <a:p>
            <a:fld id="{F570871A-492A-4CAC-ADF5-F0866DB31B51}" type="datetimeFigureOut">
              <a:rPr lang="en-US" smtClean="0"/>
              <a:pPr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9DDAD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9DDAD"/>
                </a:solidFill>
              </a:defRPr>
            </a:lvl1pPr>
          </a:lstStyle>
          <a:p>
            <a:fld id="{570B7371-373E-4D93-A138-879E0635481B}" type="slidenum">
              <a:rPr lang="en-US" smtClean="0"/>
              <a:pPr/>
              <a:t>‹N›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1024113" y="5332238"/>
            <a:ext cx="1695700" cy="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7A55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9DDA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9DDA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9DDA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9DDA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9DDA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0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0.jpg"/><Relationship Id="rId10" Type="http://schemas.openxmlformats.org/officeDocument/2006/relationships/image" Target="../media/image45.png"/><Relationship Id="rId4" Type="http://schemas.openxmlformats.org/officeDocument/2006/relationships/image" Target="../media/image61.png"/><Relationship Id="rId9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6382" y="820979"/>
            <a:ext cx="8971042" cy="83234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Chi siederà sul Trono di Spade?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1603" y="3999845"/>
            <a:ext cx="8520600" cy="6775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Marasini, R. Attanasio, F. Guiducci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47256" y="2011681"/>
            <a:ext cx="7966363" cy="9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it-IT" b="1" dirty="0">
                <a:solidFill>
                  <a:srgbClr val="F7A55B"/>
                </a:solidFill>
              </a:rPr>
              <a:t>Social Network Analysis </a:t>
            </a:r>
            <a:endParaRPr lang="it-IT" b="1" dirty="0" smtClean="0">
              <a:solidFill>
                <a:srgbClr val="F7A55B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it-IT" sz="1200" dirty="0" smtClean="0">
                <a:solidFill>
                  <a:srgbClr val="F7A55B"/>
                </a:solidFill>
              </a:rPr>
              <a:t> </a:t>
            </a:r>
            <a:r>
              <a:rPr lang="it-IT" sz="1600" dirty="0">
                <a:solidFill>
                  <a:srgbClr val="F7A55B"/>
                </a:solidFill>
              </a:rPr>
              <a:t>Master in Data Science - Università degli Studi di Roma “Tor Vergata” -</a:t>
            </a:r>
          </a:p>
        </p:txBody>
      </p:sp>
    </p:spTree>
    <p:extLst>
      <p:ext uri="{BB962C8B-B14F-4D97-AF65-F5344CB8AC3E}">
        <p14:creationId xmlns:p14="http://schemas.microsoft.com/office/powerpoint/2010/main" val="3873363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/>
        </p:nvSpPr>
        <p:spPr>
          <a:xfrm>
            <a:off x="402288" y="1317024"/>
            <a:ext cx="8430000" cy="327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 di analizzare il testo con il programma in Python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è stato necessario preprocessarlo.</a:t>
            </a:r>
          </a:p>
          <a:p>
            <a:pPr lvl="0"/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Tutte le sostituzioni preliminari sono state effettuate tramite uno script in </a:t>
            </a:r>
            <a:r>
              <a:rPr lang="it-IT" dirty="0" err="1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bash</a:t>
            </a: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che per ogni libro:</a:t>
            </a:r>
          </a:p>
          <a:p>
            <a:pPr lvl="0"/>
            <a:endParaRPr lang="it-IT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7500">
              <a:buSzPts val="1400"/>
              <a:buFont typeface="Times New Roman"/>
              <a:buChar char="-"/>
            </a:pP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 gli “a capo”</a:t>
            </a:r>
          </a:p>
          <a:p>
            <a:pPr marL="457200" indent="-317500">
              <a:buSzPts val="1400"/>
              <a:buFont typeface="Times New Roman"/>
              <a:buChar char="-"/>
            </a:pP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Aggiunge un “a capo” alla fine di ogni capitolo</a:t>
            </a:r>
          </a:p>
          <a:p>
            <a:pPr marL="457200" indent="-317500">
              <a:buSzPts val="1400"/>
              <a:buFont typeface="Times New Roman"/>
              <a:buChar char="-"/>
            </a:pP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Elimina il titolo del capitolo</a:t>
            </a:r>
          </a:p>
          <a:p>
            <a:pPr marL="457200" indent="-317500">
              <a:buSzPts val="1400"/>
              <a:buFont typeface="Times New Roman"/>
              <a:buChar char="-"/>
            </a:pP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Sostituisce  “ con ‘</a:t>
            </a:r>
          </a:p>
          <a:p>
            <a:pPr marL="457200" indent="-317500">
              <a:buSzPts val="1400"/>
              <a:buFont typeface="Times New Roman"/>
              <a:buChar char="-"/>
            </a:pP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Rende uniformi i </a:t>
            </a:r>
            <a:r>
              <a:rPr lang="it-IT" dirty="0" err="1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brands</a:t>
            </a: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it-IT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7500">
              <a:buSzPts val="1400"/>
              <a:buFont typeface="Times New Roman"/>
              <a:buChar char="-"/>
            </a:pP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Converte </a:t>
            </a: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 testo in </a:t>
            </a:r>
            <a:r>
              <a:rPr lang="it-IT" dirty="0" err="1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csv</a:t>
            </a: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utf8</a:t>
            </a:r>
          </a:p>
          <a:p>
            <a:pPr marL="457200" indent="-317500">
              <a:buSzPts val="1400"/>
              <a:buFont typeface="Times New Roman"/>
              <a:buChar char="-"/>
            </a:pP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Controlla il numero dei capitoli per ogni libro</a:t>
            </a:r>
          </a:p>
          <a:p>
            <a:pPr algn="ctr"/>
            <a:endParaRPr lang="en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/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3"/>
          <p:cNvSpPr txBox="1">
            <a:spLocks noGrp="1"/>
          </p:cNvSpPr>
          <p:nvPr>
            <p:ph type="ctrTitle"/>
          </p:nvPr>
        </p:nvSpPr>
        <p:spPr>
          <a:xfrm>
            <a:off x="311688" y="240793"/>
            <a:ext cx="8520600" cy="6900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170" y="4667336"/>
            <a:ext cx="4634723" cy="1794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16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/>
        </p:nvSpPr>
        <p:spPr>
          <a:xfrm>
            <a:off x="652848" y="829343"/>
            <a:ext cx="8351815" cy="452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>
              <a:buSzPts val="1400"/>
            </a:pPr>
            <a:r>
              <a:rPr lang="en" b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Uniformare i </a:t>
            </a:r>
            <a:r>
              <a:rPr lang="en" b="1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brands:</a:t>
            </a:r>
            <a:endParaRPr lang="en" b="1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algn="ctr">
              <a:buSzPts val="1400"/>
            </a:pPr>
            <a:endParaRPr lang="en"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7500">
              <a:buSzPts val="1400"/>
              <a:buFont typeface="Wingdings" panose="05000000000000000000" pitchFamily="2" charset="2"/>
              <a:buChar char="q"/>
            </a:pP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Personaggi 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 più nomi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600" i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 esempio per Daenerys: Dany, Khaleesi, Mhysa, Mother of Dragons, The Unburnt, Breaker of Chains….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600" b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SOLUZIONE: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Abbiamo cercato tutti i nomi associati ai personaggi di nostro interesse e gli abbiamo sostituiti tutti con il nome originale tramite uno script in bash. 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7500">
              <a:buSzPts val="1400"/>
              <a:buFont typeface="Wingdings" panose="05000000000000000000" pitchFamily="2" charset="2"/>
              <a:buChar char="q"/>
            </a:pP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Motti 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formati da 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più parole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600" i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 esempio: Winter is coming</a:t>
            </a:r>
            <a:endParaRPr sz="1600" i="1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600" b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SOLUZIONE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Abbiamo cercato tutti i motti e sostituito l’intera frase con un’unica parola, indicando quello come brand (winter is coming = mottowinter). 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17500">
              <a:buSzPts val="1400"/>
              <a:buFont typeface="Wingdings" panose="05000000000000000000" pitchFamily="2" charset="2"/>
              <a:buChar char="q"/>
            </a:pP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Plurali e forme verbali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600" i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 esempio: Dead e  Death</a:t>
            </a:r>
            <a:endParaRPr sz="1600" i="1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600" b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SOLUZIONE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Abbiamo accorpato tutte le diverse forme verbali di un verbo d’interesse così come i plurali con i singolari dei brand (dragons = dragon, dead=death) 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246871" y="2112030"/>
            <a:ext cx="400259" cy="38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291592" y="4508779"/>
            <a:ext cx="400259" cy="38378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>
            <a:spLocks noGrp="1"/>
          </p:cNvSpPr>
          <p:nvPr>
            <p:ph type="ctrTitle"/>
          </p:nvPr>
        </p:nvSpPr>
        <p:spPr>
          <a:xfrm>
            <a:off x="169801" y="95794"/>
            <a:ext cx="8520600" cy="7335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Preprocessing: Problemi &amp; Soluzioni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246871" y="3310404"/>
            <a:ext cx="400259" cy="383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501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>
            <a:spLocks noGrp="1"/>
          </p:cNvSpPr>
          <p:nvPr>
            <p:ph type="ctrTitle"/>
          </p:nvPr>
        </p:nvSpPr>
        <p:spPr>
          <a:xfrm>
            <a:off x="242019" y="199499"/>
            <a:ext cx="8520600" cy="7335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Calcolo delle Misure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648624" y="1165865"/>
            <a:ext cx="7397945" cy="168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 calcolo delle quattro misure di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interesse per ogni brand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(Prevalence, Diversity, Connectivity, SBS)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è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stato effettuato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python.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E’ stata apportata una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modifica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 script fornitoci,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modo che tutti i risultati venissero salvati in un file excel pronto per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essere analizzato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633" y="3366555"/>
            <a:ext cx="6257925" cy="137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4601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ctrTitle"/>
          </p:nvPr>
        </p:nvSpPr>
        <p:spPr>
          <a:xfrm>
            <a:off x="277658" y="139336"/>
            <a:ext cx="8520600" cy="80557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Risultati: “I Candidati”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501503" y="1238647"/>
            <a:ext cx="4121767" cy="23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Bran, Arya, Jon, Daeneris e Tyrion hanno un crollo in Prevalence nell’ultimo libro, è necessario per questi candidati  far parlare più di se e aumentare il loro “marketing” per non far crollare le loro possibilità di essere eletti nel prossimo “exit polls”.  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15000"/>
              </a:lnSpc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contrario, Jamie e Cersei hanno un aumento significativo di Prevalence dal terzo al quarto libro. I due gemelli sembrano andare verso la giusta direzione per guadagnarsi il trono.</a:t>
            </a:r>
            <a:endParaRPr dirty="0">
              <a:solidFill>
                <a:srgbClr val="F7A55B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4"/>
          <a:stretch/>
        </p:blipFill>
        <p:spPr>
          <a:xfrm>
            <a:off x="4969035" y="1238647"/>
            <a:ext cx="3941633" cy="43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ctrTitle"/>
          </p:nvPr>
        </p:nvSpPr>
        <p:spPr>
          <a:xfrm>
            <a:off x="294270" y="174172"/>
            <a:ext cx="8520600" cy="77709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Risultati: “I Candidati”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529402" y="1656658"/>
            <a:ext cx="4164517" cy="23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Interessante l’aumento di Diversity di Cersei nel quarto libro, che coincide con la morte del figlio Jeoffry e un aumento del suo potere.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15000"/>
              </a:lnSpc>
            </a:pP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ct val="115000"/>
              </a:lnSpc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Tyrion è il candidato con una diversity più alta.</a:t>
            </a:r>
            <a:r>
              <a:rPr lang="en" sz="12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73"/>
          <a:stretch/>
        </p:blipFill>
        <p:spPr>
          <a:xfrm>
            <a:off x="4880164" y="1290899"/>
            <a:ext cx="3934706" cy="4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7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ctrTitle"/>
          </p:nvPr>
        </p:nvSpPr>
        <p:spPr>
          <a:xfrm>
            <a:off x="311687" y="228777"/>
            <a:ext cx="8520600" cy="73354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Risultati: “I Candidati”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442304" y="1412818"/>
            <a:ext cx="4129683" cy="23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candidati con la connectivity più alto Jon, Daeneris e Tyrion. Questi sono effettivamente i tre personaggi su cui si focalizza la storia. Ognuno è il centro di un diverso gruppo (Daeneris dei Dothraki e di Meereen, Tyrion di Approdo del Re diventando anche il Primo Cavaliere e Jon della Barriera di cui diventa anche Comandante) e sono i tre personaggi che interagiscono maggiormente con le diverse Città dei Sette Regni. </a:t>
            </a:r>
            <a:endParaRPr dirty="0">
              <a:solidFill>
                <a:srgbClr val="F7A55B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97"/>
          <a:stretch/>
        </p:blipFill>
        <p:spPr>
          <a:xfrm>
            <a:off x="4876799" y="1282190"/>
            <a:ext cx="3955488" cy="43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08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ctrTitle"/>
          </p:nvPr>
        </p:nvSpPr>
        <p:spPr>
          <a:xfrm>
            <a:off x="311688" y="65972"/>
            <a:ext cx="8520600" cy="89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Risultati: “I Candidati”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99"/>
          <a:stretch/>
        </p:blipFill>
        <p:spPr>
          <a:xfrm>
            <a:off x="311688" y="2332942"/>
            <a:ext cx="8520600" cy="2752028"/>
          </a:xfrm>
          <a:prstGeom prst="rect">
            <a:avLst/>
          </a:prstGeom>
        </p:spPr>
      </p:pic>
      <p:sp>
        <p:nvSpPr>
          <p:cNvPr id="16" name="Google Shape;295;p30"/>
          <p:cNvSpPr txBox="1"/>
          <p:nvPr/>
        </p:nvSpPr>
        <p:spPr>
          <a:xfrm>
            <a:off x="311688" y="1420347"/>
            <a:ext cx="85206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tutti i candidati, Prevalence e Diversity 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seguono lo 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stesso andamento. 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1730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ctrTitle"/>
          </p:nvPr>
        </p:nvSpPr>
        <p:spPr>
          <a:xfrm>
            <a:off x="241276" y="261257"/>
            <a:ext cx="8658883" cy="6966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Risultati: “I Candidati”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4" name="Google Shape;304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172" y="4040777"/>
            <a:ext cx="4260290" cy="270891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1"/>
          <p:cNvSpPr txBox="1"/>
          <p:nvPr/>
        </p:nvSpPr>
        <p:spPr>
          <a:xfrm>
            <a:off x="241276" y="1433700"/>
            <a:ext cx="4294200" cy="2505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Analizzando l’andamento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 SBS nel tempo,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 nota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 tutti i candidati (tranne Jaime e Cersei) hanno un crollo dal primo al quarto libro.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però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 tiene conto dell’SBS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normalizzato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è possibile notare che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nonostante il miglioramento nell’ultimo libro: Jon, Tyrion e Arya rimangono i più probabili vincitori.  </a:t>
            </a:r>
            <a:r>
              <a:rPr lang="en" dirty="0">
                <a:solidFill>
                  <a:srgbClr val="F7A55B"/>
                </a:solidFill>
              </a:rPr>
              <a:t/>
            </a:r>
            <a:br>
              <a:rPr lang="en" dirty="0">
                <a:solidFill>
                  <a:srgbClr val="F7A55B"/>
                </a:solidFill>
              </a:rPr>
            </a:br>
            <a:endParaRPr dirty="0">
              <a:solidFill>
                <a:srgbClr val="F7A55B"/>
              </a:solidFill>
            </a:endParaRPr>
          </a:p>
        </p:txBody>
      </p:sp>
      <p:pic>
        <p:nvPicPr>
          <p:cNvPr id="306" name="Google Shape;306;p3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476" y="1232136"/>
            <a:ext cx="4364683" cy="2707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57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ctrTitle"/>
          </p:nvPr>
        </p:nvSpPr>
        <p:spPr>
          <a:xfrm>
            <a:off x="311688" y="181476"/>
            <a:ext cx="8362049" cy="6827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Risultati: “I Partiti”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4278564" y="903851"/>
            <a:ext cx="4553724" cy="319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Analizzando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l’andamento del SBS nel tempo,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 nota che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tutti i partiti hanno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un’andamento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decrescente. Tuttavia Lannister e Stark rimangono in netto vantaggio, seguite con distacco dai Mormont.  Tra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prime due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sembra predominare la casa degli Starck, tuttavia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lotta rimane serrata visto che nell’ultimo libro i Lannister eguagliano il livello di SBS, in termini assoluti, degli Stark.    </a:t>
            </a:r>
            <a:r>
              <a:rPr lang="en" dirty="0">
                <a:solidFill>
                  <a:srgbClr val="F7A55B"/>
                </a:solidFill>
              </a:rPr>
              <a:t/>
            </a:r>
            <a:br>
              <a:rPr lang="en" dirty="0">
                <a:solidFill>
                  <a:srgbClr val="F7A55B"/>
                </a:solidFill>
              </a:rPr>
            </a:br>
            <a:endParaRPr dirty="0">
              <a:solidFill>
                <a:srgbClr val="F7A55B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4" r="682"/>
          <a:stretch/>
        </p:blipFill>
        <p:spPr>
          <a:xfrm>
            <a:off x="311688" y="864178"/>
            <a:ext cx="3810000" cy="4323787"/>
          </a:xfrm>
          <a:prstGeom prst="rect">
            <a:avLst/>
          </a:prstGeom>
        </p:spPr>
      </p:pic>
      <p:pic>
        <p:nvPicPr>
          <p:cNvPr id="11" name="Google Shape;315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525" y="4141409"/>
            <a:ext cx="3553726" cy="2056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569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>
            <a:spLocks noGrp="1"/>
          </p:cNvSpPr>
          <p:nvPr>
            <p:ph type="ctrTitle"/>
          </p:nvPr>
        </p:nvSpPr>
        <p:spPr>
          <a:xfrm>
            <a:off x="277068" y="156753"/>
            <a:ext cx="8520600" cy="7248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Risultati: “Gli Slogan”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277068" y="1944832"/>
            <a:ext cx="3768476" cy="15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 possiamo vedere gli slogan sono tutti molto vicini in termini di SBS. </a:t>
            </a:r>
            <a:b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altro la frequenza nei primi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quattro libri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è molto bassa, quindi reputiamo questi dati poco significativi. </a:t>
            </a:r>
            <a:endParaRPr dirty="0">
              <a:solidFill>
                <a:srgbClr val="F7A55B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8" t="4036" r="302" b="26797"/>
          <a:stretch/>
        </p:blipFill>
        <p:spPr>
          <a:xfrm>
            <a:off x="4537368" y="1301340"/>
            <a:ext cx="4294921" cy="35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35525" y="1212974"/>
            <a:ext cx="8047366" cy="72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Scopo </a:t>
            </a:r>
            <a:r>
              <a:rPr lang="it-IT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dello studio </a:t>
            </a:r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è quello di predire quale dei protagonisti della saga riuscirà a sedersi sul Trono di Spade, sulla base dell’analisi dei "Brands".</a:t>
            </a:r>
            <a:b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it-IT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/>
          </a:p>
          <a:p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388" y="2159726"/>
            <a:ext cx="5125404" cy="354438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298908" y="231435"/>
            <a:ext cx="8520600" cy="89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Scopo dello studio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1253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ctrTitle"/>
          </p:nvPr>
        </p:nvSpPr>
        <p:spPr>
          <a:xfrm>
            <a:off x="311688" y="182880"/>
            <a:ext cx="8301089" cy="6966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Risultati: “Le Parole”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311688" y="1108018"/>
            <a:ext cx="4294200" cy="390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 possiamo vedere le parole più usate nei libri, tra quelle selezionate, sono king, queen e death (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che, si ricorda, include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anche tutte le altre sue forme verbali). </a:t>
            </a:r>
            <a:b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Winter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Throne sono ben più bassi in classifica rispetto a quanto ci saremmo aspettati, conquistando solo il 10% e il 3% rispettivamente. 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Spiccano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inoltre Kill, Wine (che possiamo associare a Tyrion) e Dragon (associato a Daenerys Targeryn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 batte di molto gli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animali Wolf (simbolo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degli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Stark) e Lion (simbolo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dei 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Lannister</a:t>
            </a:r>
            <a:r>
              <a:rPr lang="en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4440" r="50454" b="22745"/>
          <a:stretch/>
        </p:blipFill>
        <p:spPr>
          <a:xfrm>
            <a:off x="4605888" y="1108017"/>
            <a:ext cx="4225636" cy="39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69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 txBox="1">
            <a:spLocks noGrp="1"/>
          </p:cNvSpPr>
          <p:nvPr>
            <p:ph type="ctrTitle"/>
          </p:nvPr>
        </p:nvSpPr>
        <p:spPr>
          <a:xfrm>
            <a:off x="232187" y="156961"/>
            <a:ext cx="8528636" cy="72886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Conclusioni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Google Shape;3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71" y="3903054"/>
            <a:ext cx="688200" cy="606472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 txBox="1"/>
          <p:nvPr/>
        </p:nvSpPr>
        <p:spPr>
          <a:xfrm>
            <a:off x="1067571" y="3607251"/>
            <a:ext cx="3132983" cy="180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 aspettiamo qualche sorpresa da un membro della casa dei Mormont che potrebbe diventare motlo influente </a:t>
            </a:r>
            <a:r>
              <a:rPr lang="en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inaspettatamente.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929" y="1950157"/>
            <a:ext cx="3424471" cy="179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 rotWithShape="1">
          <a:blip r:embed="rId5">
            <a:alphaModFix/>
          </a:blip>
          <a:srcRect l="27132" t="22212" r="21800" b="51805"/>
          <a:stretch/>
        </p:blipFill>
        <p:spPr>
          <a:xfrm>
            <a:off x="1929807" y="1412495"/>
            <a:ext cx="813000" cy="87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 rotWithShape="1">
          <a:blip r:embed="rId6">
            <a:alphaModFix/>
          </a:blip>
          <a:srcRect l="33815" t="16608" r="33534" b="59969"/>
          <a:stretch/>
        </p:blipFill>
        <p:spPr>
          <a:xfrm>
            <a:off x="558617" y="1603529"/>
            <a:ext cx="1000200" cy="105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5" name="Google Shape;345;p35"/>
          <p:cNvPicPr preferRelativeResize="0"/>
          <p:nvPr/>
        </p:nvPicPr>
        <p:blipFill rotWithShape="1">
          <a:blip r:embed="rId7">
            <a:alphaModFix/>
          </a:blip>
          <a:srcRect l="21277" t="19910" r="21997" b="57143"/>
          <a:stretch/>
        </p:blipFill>
        <p:spPr>
          <a:xfrm>
            <a:off x="3131756" y="1948218"/>
            <a:ext cx="813000" cy="92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1509571" y="1043367"/>
            <a:ext cx="16536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Stark</a:t>
            </a:r>
            <a:endParaRPr sz="200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2711534" y="1532806"/>
            <a:ext cx="1653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Mormont</a:t>
            </a:r>
            <a:endParaRPr sz="200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232187" y="1239462"/>
            <a:ext cx="16536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Lannister</a:t>
            </a:r>
            <a:endParaRPr sz="200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765" y="3903053"/>
            <a:ext cx="688200" cy="60647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5159542" y="3634049"/>
            <a:ext cx="3279317" cy="154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 gli animali delle Casa spicca Dragon associato a Daeneris Targaryen conquistando l’8% distaccando Wolf e Lion.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388" y="1973388"/>
            <a:ext cx="3424471" cy="179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0856" y="1621156"/>
            <a:ext cx="848119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2260" y="944284"/>
            <a:ext cx="12287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4529" y="1473658"/>
            <a:ext cx="10382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 txBox="1"/>
          <p:nvPr/>
        </p:nvSpPr>
        <p:spPr>
          <a:xfrm>
            <a:off x="6329831" y="1725706"/>
            <a:ext cx="961167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KING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4838047" y="2107920"/>
            <a:ext cx="1359295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QUEEN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57" name="Google Shape;357;p35"/>
          <p:cNvSpPr txBox="1"/>
          <p:nvPr/>
        </p:nvSpPr>
        <p:spPr>
          <a:xfrm>
            <a:off x="7408179" y="2392954"/>
            <a:ext cx="1137352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DEATH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  <p:extLst>
      <p:ext uri="{BB962C8B-B14F-4D97-AF65-F5344CB8AC3E}">
        <p14:creationId xmlns:p14="http://schemas.microsoft.com/office/powerpoint/2010/main" val="3972396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>
            <a:spLocks noGrp="1"/>
          </p:cNvSpPr>
          <p:nvPr>
            <p:ph type="ctrTitle"/>
          </p:nvPr>
        </p:nvSpPr>
        <p:spPr>
          <a:xfrm>
            <a:off x="159424" y="113956"/>
            <a:ext cx="8679776" cy="7894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Conclusioni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3" y="2667151"/>
            <a:ext cx="3587338" cy="197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218" y="1381923"/>
            <a:ext cx="1058858" cy="17780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6" name="Google Shape;3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9736" y="498878"/>
            <a:ext cx="1106752" cy="17780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67" name="Google Shape;367;p36"/>
          <p:cNvPicPr preferRelativeResize="0"/>
          <p:nvPr/>
        </p:nvPicPr>
        <p:blipFill rotWithShape="1">
          <a:blip r:embed="rId6">
            <a:alphaModFix/>
          </a:blip>
          <a:srcRect l="50000"/>
          <a:stretch/>
        </p:blipFill>
        <p:spPr>
          <a:xfrm>
            <a:off x="249631" y="1122743"/>
            <a:ext cx="1106753" cy="16756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68" name="Google Shape;368;p36"/>
          <p:cNvSpPr txBox="1"/>
          <p:nvPr/>
        </p:nvSpPr>
        <p:spPr>
          <a:xfrm>
            <a:off x="159424" y="2804270"/>
            <a:ext cx="1103319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Jon </a:t>
            </a:r>
            <a:r>
              <a:rPr lang="en" sz="1600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Snow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1462436" y="2243783"/>
            <a:ext cx="11865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Tyrion Lannister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2736536" y="3113416"/>
            <a:ext cx="1234965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Arya Stark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4376500" y="2506982"/>
            <a:ext cx="4577100" cy="1812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Come candidati sono da tenere d’occhio Jamie e Cersei che hanno notevolmente investito nella loro campagna elettorale e in una classifica parziale del solo ultimo libro spodestano tutti 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distacco piazzandosi rispettivamente 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 primo e secondo posto. 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94434">
            <a:off x="7968047" y="4135902"/>
            <a:ext cx="692230" cy="69223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/>
        </p:nvSpPr>
        <p:spPr>
          <a:xfrm>
            <a:off x="239313" y="4483276"/>
            <a:ext cx="7682700" cy="78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L’HBO sarà riuscita a rispettare le previsioni dedotte dai libri di George R.R. </a:t>
            </a:r>
            <a:r>
              <a:rPr lang="en" sz="20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Martin o avrà stravolto la </a:t>
            </a:r>
            <a:r>
              <a:rPr lang="en" sz="2000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trama</a:t>
            </a:r>
            <a:r>
              <a:rPr lang="it-IT" sz="2000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?!</a:t>
            </a:r>
            <a:endParaRPr sz="20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sz="22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sz="22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4376500" y="956116"/>
            <a:ext cx="4577100" cy="11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L’analisi dei quattro libri delinea il podio in maniera abbastanza marcata. Per il gradino più alto del podio, però, la lotta è abbastanza aperta a colpi di scena. Tyrion, infatti, ha un vantaggio minimo su Jon ed essendo </a:t>
            </a:r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gli Stark il partito più forte tutto potrebbe cambiare all’ultimo.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3187337" y="5376774"/>
            <a:ext cx="4734676" cy="114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b="1" dirty="0" smtClean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Rispetto a </a:t>
            </a:r>
            <a:r>
              <a:rPr lang="en" sz="1600" b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 normale analisi SNA su elezioni politiche reali, i nostri candidati posso usare draghi, avvelenare e torturare gli altri candidati rendendo il tutto un po’ meno prevedibile….</a:t>
            </a:r>
            <a:endParaRPr sz="1600" b="1" dirty="0">
              <a:solidFill>
                <a:srgbClr val="F7A5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689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242749" y="195902"/>
            <a:ext cx="8520600" cy="89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Metodologia: i libri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15103">
            <a:off x="5544715" y="2514790"/>
            <a:ext cx="1317284" cy="192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31262">
            <a:off x="1027431" y="2481032"/>
            <a:ext cx="1393659" cy="191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14929">
            <a:off x="4103747" y="2237281"/>
            <a:ext cx="1346417" cy="186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l="48170"/>
          <a:stretch/>
        </p:blipFill>
        <p:spPr>
          <a:xfrm rot="-250507">
            <a:off x="2540303" y="2213349"/>
            <a:ext cx="1451058" cy="18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85799" y="1241918"/>
            <a:ext cx="8434500" cy="505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L’analisi è stata svolta sui primi quattro libri della saga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Google Shape;87;p16"/>
          <p:cNvPicPr preferRelativeResize="0"/>
          <p:nvPr/>
        </p:nvPicPr>
        <p:blipFill rotWithShape="1">
          <a:blip r:embed="rId7">
            <a:alphaModFix/>
          </a:blip>
          <a:srcRect l="13737" t="26153" r="13730" b="24351"/>
          <a:stretch/>
        </p:blipFill>
        <p:spPr>
          <a:xfrm>
            <a:off x="2035317" y="5003666"/>
            <a:ext cx="105998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3;p16"/>
          <p:cNvSpPr txBox="1"/>
          <p:nvPr/>
        </p:nvSpPr>
        <p:spPr>
          <a:xfrm>
            <a:off x="3023564" y="4894955"/>
            <a:ext cx="4224993" cy="89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Abbiamo deciso di lavorare sui libri in versione originale, per cui l’analisi non avrà arteffatti derivanti dalla traduzione. </a:t>
            </a:r>
            <a:endParaRPr sz="1600"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/>
          </a:p>
        </p:txBody>
      </p:sp>
      <p:pic>
        <p:nvPicPr>
          <p:cNvPr id="12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0076" y="1414230"/>
            <a:ext cx="1615872" cy="1497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88;p16"/>
          <p:cNvSpPr txBox="1"/>
          <p:nvPr/>
        </p:nvSpPr>
        <p:spPr>
          <a:xfrm>
            <a:off x="7248557" y="2911775"/>
            <a:ext cx="1658910" cy="124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discussione sui risultati ottenuti rivela alcuni fatti presenti nei quattro libri!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527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629620" y="1193917"/>
            <a:ext cx="2595534" cy="78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 ogni brand è stato calcolato: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>
            <a:off x="418061" y="283627"/>
            <a:ext cx="8282659" cy="7581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Metodologia: le misure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600" y="1109636"/>
            <a:ext cx="2019120" cy="96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600" y="2388210"/>
            <a:ext cx="1510146" cy="80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t="8717"/>
          <a:stretch/>
        </p:blipFill>
        <p:spPr>
          <a:xfrm>
            <a:off x="6777001" y="3817358"/>
            <a:ext cx="1532225" cy="94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361533" y="3890641"/>
            <a:ext cx="5727243" cy="149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lang="en" b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 Brand Score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misura nata per valutare l’importanza di uno o più brand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15000"/>
              </a:lnSpc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contesti eterogenei ed in generale ovunque sia possibile analizzare fonti di dati testuali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dirty="0">
              <a:solidFill>
                <a:srgbClr val="F7A55B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5704114" y="2388211"/>
            <a:ext cx="3169307" cy="1429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" b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Connectivity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indica quanto il brand fa da ponte e quanto può unire porzioni differenti della rete</a:t>
            </a:r>
            <a:endParaRPr dirty="0">
              <a:solidFill>
                <a:srgbClr val="F7A55B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183880" y="2236884"/>
            <a:ext cx="3497720" cy="120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lang="en" b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Diversity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misura la ricchezza e l’eterogeneità del contesto 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ct val="115000"/>
              </a:lnSpc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lessicale che circonda il brand</a:t>
            </a:r>
            <a:endParaRPr dirty="0">
              <a:solidFill>
                <a:srgbClr val="F7A55B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681600" y="1188781"/>
            <a:ext cx="30000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" b="1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Prevalence</a:t>
            </a:r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frequenza di un brand normalizzata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673" y="5237527"/>
            <a:ext cx="1532225" cy="116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270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ctrTitle"/>
          </p:nvPr>
        </p:nvSpPr>
        <p:spPr>
          <a:xfrm>
            <a:off x="206701" y="90425"/>
            <a:ext cx="8520600" cy="7543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I brands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600891" y="844731"/>
            <a:ext cx="754162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F7A55B"/>
                </a:solidFill>
              </a:rPr>
              <a:t>I </a:t>
            </a:r>
            <a:r>
              <a:rPr lang="it-IT" sz="1600" b="1" dirty="0" err="1">
                <a:solidFill>
                  <a:srgbClr val="F7A55B"/>
                </a:solidFill>
              </a:rPr>
              <a:t>brands</a:t>
            </a:r>
            <a:r>
              <a:rPr lang="it-IT" sz="1600" b="1" dirty="0">
                <a:solidFill>
                  <a:srgbClr val="F7A55B"/>
                </a:solidFill>
              </a:rPr>
              <a:t> analizzati si dividono in 4 categorie:</a:t>
            </a:r>
          </a:p>
          <a:p>
            <a:endParaRPr lang="it-IT" sz="1400" dirty="0">
              <a:solidFill>
                <a:srgbClr val="F7A55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b="1" dirty="0">
                <a:solidFill>
                  <a:srgbClr val="F7A55B"/>
                </a:solidFill>
              </a:rPr>
              <a:t>"I Candidati”</a:t>
            </a:r>
            <a:r>
              <a:rPr lang="it-IT" sz="1400" dirty="0">
                <a:solidFill>
                  <a:srgbClr val="F7A55B"/>
                </a:solidFill>
              </a:rPr>
              <a:t>: personaggi centrali nella trama di Game of </a:t>
            </a:r>
            <a:r>
              <a:rPr lang="it-IT" sz="1400" dirty="0" err="1">
                <a:solidFill>
                  <a:srgbClr val="F7A55B"/>
                </a:solidFill>
              </a:rPr>
              <a:t>Thrones</a:t>
            </a:r>
            <a:r>
              <a:rPr lang="it-IT" sz="1400" dirty="0">
                <a:solidFill>
                  <a:srgbClr val="F7A55B"/>
                </a:solidFill>
              </a:rPr>
              <a:t>, per questo buoni candidati (a volte a loro insaputa) a salire sul trono. </a:t>
            </a:r>
          </a:p>
          <a:p>
            <a:r>
              <a:rPr lang="it-IT" sz="1400" dirty="0">
                <a:solidFill>
                  <a:srgbClr val="F7A55B"/>
                </a:solidFill>
              </a:rPr>
              <a:t>Ogni libro è stato analizzato separatamente (scegliendo sempre gli stessi </a:t>
            </a:r>
            <a:r>
              <a:rPr lang="it-IT" sz="1400" dirty="0" err="1">
                <a:solidFill>
                  <a:srgbClr val="F7A55B"/>
                </a:solidFill>
              </a:rPr>
              <a:t>brands</a:t>
            </a:r>
            <a:r>
              <a:rPr lang="it-IT" sz="1400" dirty="0">
                <a:solidFill>
                  <a:srgbClr val="F7A55B"/>
                </a:solidFill>
              </a:rPr>
              <a:t>)  in modo da ottenere l’evoluzione temporale di ciascun brand nel tempo (ovvero dal primo al quarto libro). </a:t>
            </a:r>
          </a:p>
          <a:p>
            <a:endParaRPr lang="it-IT" sz="1400" dirty="0">
              <a:solidFill>
                <a:srgbClr val="F7A55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b="1" dirty="0">
                <a:solidFill>
                  <a:srgbClr val="F7A55B"/>
                </a:solidFill>
              </a:rPr>
              <a:t>“I Partiti”</a:t>
            </a:r>
            <a:r>
              <a:rPr lang="it-IT" sz="1400" dirty="0">
                <a:solidFill>
                  <a:srgbClr val="F7A55B"/>
                </a:solidFill>
              </a:rPr>
              <a:t>: le principali case di </a:t>
            </a:r>
            <a:r>
              <a:rPr lang="it-IT" sz="1400" dirty="0" err="1">
                <a:solidFill>
                  <a:srgbClr val="F7A55B"/>
                </a:solidFill>
              </a:rPr>
              <a:t>Westeros</a:t>
            </a:r>
            <a:endParaRPr lang="it-IT" sz="1400" dirty="0">
              <a:solidFill>
                <a:srgbClr val="F7A55B"/>
              </a:solidFill>
            </a:endParaRPr>
          </a:p>
          <a:p>
            <a:r>
              <a:rPr lang="it-IT" sz="1400" dirty="0">
                <a:solidFill>
                  <a:srgbClr val="F7A55B"/>
                </a:solidFill>
              </a:rPr>
              <a:t>Ogni libro è stato analizzato separatamente (scegliendo sempre gli stessi </a:t>
            </a:r>
            <a:r>
              <a:rPr lang="it-IT" sz="1400" dirty="0" err="1">
                <a:solidFill>
                  <a:srgbClr val="F7A55B"/>
                </a:solidFill>
              </a:rPr>
              <a:t>brands</a:t>
            </a:r>
            <a:r>
              <a:rPr lang="it-IT" sz="1400" dirty="0">
                <a:solidFill>
                  <a:srgbClr val="F7A55B"/>
                </a:solidFill>
              </a:rPr>
              <a:t>)  in modo da ottenere l’evoluzione temporale di ciascun brand nel tempo (ovvero dal primo al quarto libro). </a:t>
            </a:r>
          </a:p>
          <a:p>
            <a:endParaRPr lang="it-IT" sz="1400" dirty="0">
              <a:solidFill>
                <a:srgbClr val="F7A55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b="1" dirty="0">
                <a:solidFill>
                  <a:srgbClr val="F7A55B"/>
                </a:solidFill>
              </a:rPr>
              <a:t>“Gli Slogan”</a:t>
            </a:r>
            <a:r>
              <a:rPr lang="it-IT" sz="1400" dirty="0">
                <a:solidFill>
                  <a:srgbClr val="F7A55B"/>
                </a:solidFill>
              </a:rPr>
              <a:t>: le frasi associate a una casa o a un personaggio</a:t>
            </a:r>
          </a:p>
          <a:p>
            <a:r>
              <a:rPr lang="it-IT" sz="1400" dirty="0">
                <a:solidFill>
                  <a:srgbClr val="F7A55B"/>
                </a:solidFill>
              </a:rPr>
              <a:t>I libri sono stati  analizzati assieme in modo da analizzare anche </a:t>
            </a:r>
            <a:r>
              <a:rPr lang="it-IT" sz="1400" dirty="0" smtClean="0">
                <a:solidFill>
                  <a:srgbClr val="F7A55B"/>
                </a:solidFill>
              </a:rPr>
              <a:t>gli </a:t>
            </a:r>
            <a:r>
              <a:rPr lang="it-IT" sz="1400" dirty="0">
                <a:solidFill>
                  <a:srgbClr val="F7A55B"/>
                </a:solidFill>
              </a:rPr>
              <a:t>slogan che sono presenti solo in</a:t>
            </a:r>
          </a:p>
          <a:p>
            <a:r>
              <a:rPr lang="it-IT" sz="1400" dirty="0">
                <a:solidFill>
                  <a:srgbClr val="F7A55B"/>
                </a:solidFill>
              </a:rPr>
              <a:t>alcuni dei 4 libri  ma comunque rilevanti. Non siamo interessati a un’evoluzione temporale.</a:t>
            </a:r>
          </a:p>
          <a:p>
            <a:endParaRPr lang="it-IT" sz="1400" dirty="0">
              <a:solidFill>
                <a:srgbClr val="F7A55B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b="1" dirty="0">
                <a:solidFill>
                  <a:srgbClr val="F7A55B"/>
                </a:solidFill>
              </a:rPr>
              <a:t>“Le Parole”</a:t>
            </a:r>
            <a:r>
              <a:rPr lang="it-IT" sz="1400" dirty="0">
                <a:solidFill>
                  <a:srgbClr val="F7A55B"/>
                </a:solidFill>
              </a:rPr>
              <a:t>: le parole più ridondanti agli occhi di un lettore saranno davvero le più usate</a:t>
            </a:r>
            <a:r>
              <a:rPr lang="it-IT" sz="1400" dirty="0" smtClean="0">
                <a:solidFill>
                  <a:srgbClr val="F7A55B"/>
                </a:solidFill>
              </a:rPr>
              <a:t>?</a:t>
            </a:r>
            <a:endParaRPr lang="it-IT" sz="1400" dirty="0">
              <a:solidFill>
                <a:srgbClr val="F7A5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1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l="23493" r="18669"/>
          <a:stretch/>
        </p:blipFill>
        <p:spPr>
          <a:xfrm>
            <a:off x="2596481" y="1118181"/>
            <a:ext cx="1473053" cy="143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l="10249" r="23105"/>
          <a:stretch/>
        </p:blipFill>
        <p:spPr>
          <a:xfrm>
            <a:off x="551540" y="1015646"/>
            <a:ext cx="1439775" cy="152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l="16560" r="17568"/>
          <a:stretch/>
        </p:blipFill>
        <p:spPr>
          <a:xfrm>
            <a:off x="646918" y="3120200"/>
            <a:ext cx="1207350" cy="16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l="24401" r="20178"/>
          <a:stretch/>
        </p:blipFill>
        <p:spPr>
          <a:xfrm>
            <a:off x="2588444" y="3063340"/>
            <a:ext cx="1773238" cy="17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0403" y="1132329"/>
            <a:ext cx="2286849" cy="14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8">
            <a:alphaModFix/>
          </a:blip>
          <a:srcRect l="24754" r="21244"/>
          <a:stretch/>
        </p:blipFill>
        <p:spPr>
          <a:xfrm>
            <a:off x="7024426" y="3343227"/>
            <a:ext cx="1577700" cy="148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30292" y="1043223"/>
            <a:ext cx="1529309" cy="1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551540" y="2541770"/>
            <a:ext cx="1439700" cy="40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 Stark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13157" y="2531071"/>
            <a:ext cx="1439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Arya Stark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560403" y="2531071"/>
            <a:ext cx="2286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Sansa Stark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7206097" y="2531071"/>
            <a:ext cx="1577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Jon Snow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354890" y="4773273"/>
            <a:ext cx="1833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Cersei Lannister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2463034" y="4783115"/>
            <a:ext cx="17733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Jaime Lannister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6847252" y="4792799"/>
            <a:ext cx="1833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Tyrion Lannister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ctrTitle"/>
          </p:nvPr>
        </p:nvSpPr>
        <p:spPr>
          <a:xfrm>
            <a:off x="273528" y="162668"/>
            <a:ext cx="8520600" cy="7319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I brands: “I Candidati”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10">
            <a:alphaModFix/>
          </a:blip>
          <a:srcRect l="34656" r="25402"/>
          <a:stretch/>
        </p:blipFill>
        <p:spPr>
          <a:xfrm>
            <a:off x="5030088" y="3103758"/>
            <a:ext cx="1347477" cy="17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4731196" y="4773273"/>
            <a:ext cx="19698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>
                <a:solidFill>
                  <a:srgbClr val="F7A5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Daenerys Targaryen</a:t>
            </a:r>
            <a:endParaRPr dirty="0">
              <a:solidFill>
                <a:srgbClr val="F7A55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19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203178" y="4140756"/>
            <a:ext cx="847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Stark</a:t>
            </a:r>
            <a:endParaRPr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2434387" y="3095350"/>
            <a:ext cx="1439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4461399" y="3095350"/>
            <a:ext cx="22869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7125249" y="3095350"/>
            <a:ext cx="1577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078054" y="4568350"/>
            <a:ext cx="1235887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Lannister</a:t>
            </a:r>
            <a:endParaRPr sz="16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2220686" y="4140756"/>
            <a:ext cx="1192683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Baratheon</a:t>
            </a:r>
            <a:endParaRPr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258587" y="4621392"/>
            <a:ext cx="1202812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Targareyn</a:t>
            </a:r>
            <a:endParaRPr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569204" y="4164859"/>
            <a:ext cx="1141095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Mormont</a:t>
            </a:r>
            <a:endParaRPr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5895346" y="4621392"/>
            <a:ext cx="847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Tully</a:t>
            </a:r>
            <a:endParaRPr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7047584" y="4235950"/>
            <a:ext cx="847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Tyrell</a:t>
            </a:r>
            <a:endParaRPr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8039338" y="4621392"/>
            <a:ext cx="98112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Greyjoy</a:t>
            </a:r>
            <a:endParaRPr sz="16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199950" y="130628"/>
            <a:ext cx="8520600" cy="7358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I brands: “I Partiti”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728" y="1397556"/>
            <a:ext cx="824913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476" y="1825150"/>
            <a:ext cx="8890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326" y="1825150"/>
            <a:ext cx="865501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950" y="1402987"/>
            <a:ext cx="891662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9968" y="1825150"/>
            <a:ext cx="896112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3555" y="1397557"/>
            <a:ext cx="859536" cy="274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1798" y="1397557"/>
            <a:ext cx="886789" cy="2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52603" y="1825150"/>
            <a:ext cx="88679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4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ctrTitle"/>
          </p:nvPr>
        </p:nvSpPr>
        <p:spPr>
          <a:xfrm>
            <a:off x="442614" y="36263"/>
            <a:ext cx="8124729" cy="894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I brands: “Gli Slogan”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6604111" y="1190539"/>
            <a:ext cx="1322381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Dracarys</a:t>
            </a:r>
            <a:r>
              <a:rPr lang="en" sz="2000" dirty="0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000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194950" y="3229692"/>
            <a:ext cx="27924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Winter is coming 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5671299" y="3320985"/>
            <a:ext cx="27924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You know nothing, Jon Snow  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3254244" y="1755816"/>
            <a:ext cx="2079653" cy="537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My Watch begin 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000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58044" y="4684346"/>
            <a:ext cx="27924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A lannister always paid his debts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4677880" y="5707403"/>
            <a:ext cx="1883208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Fire and blood 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l="27132" t="22212" r="21800" b="51805"/>
          <a:stretch/>
        </p:blipFill>
        <p:spPr>
          <a:xfrm>
            <a:off x="873850" y="3739500"/>
            <a:ext cx="717300" cy="73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 rotWithShape="1">
          <a:blip r:embed="rId4">
            <a:alphaModFix/>
          </a:blip>
          <a:srcRect l="35749" t="19199" r="38652" b="54950"/>
          <a:stretch/>
        </p:blipFill>
        <p:spPr>
          <a:xfrm>
            <a:off x="5152797" y="4973176"/>
            <a:ext cx="717300" cy="735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 rotWithShape="1">
          <a:blip r:embed="rId5">
            <a:alphaModFix/>
          </a:blip>
          <a:srcRect l="33815" t="16608" r="33534" b="59969"/>
          <a:stretch/>
        </p:blipFill>
        <p:spPr>
          <a:xfrm>
            <a:off x="2928835" y="3777948"/>
            <a:ext cx="885900" cy="89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143" y="3914579"/>
            <a:ext cx="2410200" cy="120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7">
            <a:alphaModFix/>
          </a:blip>
          <a:srcRect r="15796" b="11047"/>
          <a:stretch/>
        </p:blipFill>
        <p:spPr>
          <a:xfrm>
            <a:off x="6309052" y="1689988"/>
            <a:ext cx="1912500" cy="133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442614" y="1200587"/>
            <a:ext cx="2063808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Valar morghulis 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000" dirty="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8">
            <a:alphaModFix/>
          </a:blip>
          <a:srcRect t="10307" r="2429" b="20835"/>
          <a:stretch/>
        </p:blipFill>
        <p:spPr>
          <a:xfrm>
            <a:off x="3243999" y="2332931"/>
            <a:ext cx="2046600" cy="95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2614" y="1597054"/>
            <a:ext cx="1810286" cy="1302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6493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ctrTitle"/>
          </p:nvPr>
        </p:nvSpPr>
        <p:spPr>
          <a:xfrm>
            <a:off x="437200" y="179969"/>
            <a:ext cx="8520600" cy="75956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dirty="0">
                <a:latin typeface="Times New Roman"/>
                <a:ea typeface="Times New Roman"/>
                <a:cs typeface="Times New Roman"/>
                <a:sym typeface="Times New Roman"/>
              </a:rPr>
              <a:t>I brands: “Le parole”</a:t>
            </a: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5591229" y="1281966"/>
            <a:ext cx="787482" cy="442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LION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961036" y="4045775"/>
            <a:ext cx="96308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WINE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6789893" y="2592940"/>
            <a:ext cx="7842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KILL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1789747" y="3298446"/>
            <a:ext cx="875432" cy="36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WAR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2354115" y="5063486"/>
            <a:ext cx="954903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WOLF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4376065" y="5953579"/>
            <a:ext cx="1031565" cy="55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DEATH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92" name="Google Shape;192;p22"/>
          <p:cNvSpPr txBox="1"/>
          <p:nvPr/>
        </p:nvSpPr>
        <p:spPr>
          <a:xfrm>
            <a:off x="603188" y="2470625"/>
            <a:ext cx="1260446" cy="50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THRONE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>
              <a:lnSpc>
                <a:spcPct val="115000"/>
              </a:lnSpc>
            </a:pPr>
            <a:r>
              <a:rPr lang="en" sz="2000" dirty="0"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000" dirty="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67" y="946510"/>
            <a:ext cx="1084185" cy="16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8713" y="1239359"/>
            <a:ext cx="1377700" cy="145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4333" y="3229025"/>
            <a:ext cx="1977260" cy="8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3843" y="4887723"/>
            <a:ext cx="16287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843" y="3230043"/>
            <a:ext cx="851976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6701" y="4380832"/>
            <a:ext cx="1125800" cy="151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422599" y="4360325"/>
            <a:ext cx="1267239" cy="479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WINTER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69495" y="4360325"/>
            <a:ext cx="1238871" cy="15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61425" y="1417758"/>
            <a:ext cx="12287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88867" y="1103785"/>
            <a:ext cx="103822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2830717" y="2272550"/>
            <a:ext cx="937420" cy="51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KING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7288867" y="1685356"/>
            <a:ext cx="1162212" cy="44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QUEEN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12">
            <a:alphaModFix/>
          </a:blip>
          <a:srcRect b="7510"/>
          <a:stretch/>
        </p:blipFill>
        <p:spPr>
          <a:xfrm>
            <a:off x="4663843" y="2884650"/>
            <a:ext cx="1487575" cy="9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4424716" y="3908213"/>
            <a:ext cx="1617835" cy="4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rgbClr val="F7A55B"/>
                </a:solidFill>
                <a:latin typeface="Amatic SC"/>
                <a:ea typeface="Amatic SC"/>
                <a:cs typeface="Amatic SC"/>
                <a:sym typeface="Amatic SC"/>
              </a:rPr>
              <a:t>DRAGON</a:t>
            </a:r>
            <a:endParaRPr sz="2000" dirty="0">
              <a:solidFill>
                <a:srgbClr val="F7A55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38637" y="2333748"/>
            <a:ext cx="2005960" cy="15394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6358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ija1" id="{D500AC40-82FA-44AA-A4B7-E0569CA5DD2C}" vid="{9F4CC74F-D3CE-4BDE-ACE8-6AA5D9D828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Games-of-Thrones-PowerPoint-Template</Template>
  <TotalTime>598</TotalTime>
  <Words>1369</Words>
  <Application>Microsoft Office PowerPoint</Application>
  <PresentationFormat>Presentazione su schermo (4:3)</PresentationFormat>
  <Paragraphs>156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Amatic SC</vt:lpstr>
      <vt:lpstr>Arial</vt:lpstr>
      <vt:lpstr>Calibri</vt:lpstr>
      <vt:lpstr>Times New Roman</vt:lpstr>
      <vt:lpstr>Trebuchet MS</vt:lpstr>
      <vt:lpstr>Wingdings</vt:lpstr>
      <vt:lpstr>Office tema</vt:lpstr>
      <vt:lpstr>Chi siederà sul Trono di Spade?</vt:lpstr>
      <vt:lpstr>Scopo dello studio</vt:lpstr>
      <vt:lpstr>Metodologia: i libri</vt:lpstr>
      <vt:lpstr>Metodologia: le misure</vt:lpstr>
      <vt:lpstr>I brands</vt:lpstr>
      <vt:lpstr>I brands: “I Candidati”</vt:lpstr>
      <vt:lpstr>I brands: “I Partiti”</vt:lpstr>
      <vt:lpstr>I brands: “Gli Slogan”</vt:lpstr>
      <vt:lpstr>I brands: “Le parole”</vt:lpstr>
      <vt:lpstr>Preprocessing</vt:lpstr>
      <vt:lpstr>Preprocessing: Problemi &amp; Soluzioni</vt:lpstr>
      <vt:lpstr>Calcolo delle Misure</vt:lpstr>
      <vt:lpstr>Risultati: “I Candidati”</vt:lpstr>
      <vt:lpstr>Risultati: “I Candidati”</vt:lpstr>
      <vt:lpstr>Risultati: “I Candidati”</vt:lpstr>
      <vt:lpstr>Risultati: “I Candidati”</vt:lpstr>
      <vt:lpstr>Risultati: “I Candidati”</vt:lpstr>
      <vt:lpstr>Risultati: “I Partiti”</vt:lpstr>
      <vt:lpstr>Risultati: “Gli Slogan”</vt:lpstr>
      <vt:lpstr>Risultati: “Le Parole”</vt:lpstr>
      <vt:lpstr>Conclusioni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Raffaele Attanasio</dc:creator>
  <cp:lastModifiedBy>Raffaele Attanasio</cp:lastModifiedBy>
  <cp:revision>29</cp:revision>
  <dcterms:created xsi:type="dcterms:W3CDTF">2019-10-08T15:44:58Z</dcterms:created>
  <dcterms:modified xsi:type="dcterms:W3CDTF">2019-10-10T09:27:33Z</dcterms:modified>
</cp:coreProperties>
</file>